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770" r:id="rId3"/>
  </p:sldMasterIdLst>
  <p:notesMasterIdLst>
    <p:notesMasterId r:id="rId15"/>
  </p:notesMasterIdLst>
  <p:sldIdLst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94627" autoAdjust="0"/>
  </p:normalViewPr>
  <p:slideViewPr>
    <p:cSldViewPr>
      <p:cViewPr varScale="1">
        <p:scale>
          <a:sx n="84" d="100"/>
          <a:sy n="84" d="100"/>
        </p:scale>
        <p:origin x="12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0091A822-8816-1A98-FC25-3223C58F10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A1183A24-42CD-5F32-3D1B-F94F90620A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203780" name="Rectangle 4">
            <a:extLst>
              <a:ext uri="{FF2B5EF4-FFF2-40B4-BE49-F238E27FC236}">
                <a16:creationId xmlns="" xmlns:a16="http://schemas.microsoft.com/office/drawing/2014/main" id="{A0A71E51-5FC8-577A-F900-7D95CE023C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3781" name="Rectangle 5">
            <a:extLst>
              <a:ext uri="{FF2B5EF4-FFF2-40B4-BE49-F238E27FC236}">
                <a16:creationId xmlns="" xmlns:a16="http://schemas.microsoft.com/office/drawing/2014/main" id="{69929F6F-EBD7-237E-313A-E83C3FC289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203782" name="Rectangle 6">
            <a:extLst>
              <a:ext uri="{FF2B5EF4-FFF2-40B4-BE49-F238E27FC236}">
                <a16:creationId xmlns="" xmlns:a16="http://schemas.microsoft.com/office/drawing/2014/main" id="{B5364BE2-11A3-2558-6AB0-E7DDDE4970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203783" name="Rectangle 7">
            <a:extLst>
              <a:ext uri="{FF2B5EF4-FFF2-40B4-BE49-F238E27FC236}">
                <a16:creationId xmlns="" xmlns:a16="http://schemas.microsoft.com/office/drawing/2014/main" id="{112EA978-A031-F76E-ABC4-79F838BE7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2A8A8-0A29-4C7E-B512-1E6B25416E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73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95037084-30CD-8668-82F7-D3E3473542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8BCF78F5-14FF-948B-14FF-CBAF90A9AA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68875E41-CFFA-316E-26EF-732E6B186F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54F710DB-93C7-6486-3A05-ADE89E11CD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174" name="Rectangle 6">
            <a:extLst>
              <a:ext uri="{FF2B5EF4-FFF2-40B4-BE49-F238E27FC236}">
                <a16:creationId xmlns="" xmlns:a16="http://schemas.microsoft.com/office/drawing/2014/main" id="{E54CEAD3-957E-36CD-0410-BB904BF174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A63B32-2E9D-42D6-A5E2-119B96B0120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C39547-7C59-60C0-2B8E-616516EA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5CDCDF-827A-E50F-065F-A3A0BB1CC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CC15EE-C359-8A60-CE8E-740F8E41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0C3104-12D0-1BAF-7A27-1A0B4B7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FC2202-B880-0AD7-0738-04286E17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5CC4-FC79-4B05-B2E5-7B35CBB0FB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434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BD048C9-F5DC-55D8-F398-522F5E049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5B6098-7CA8-79B8-EFB0-967F7C54D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B00ADD-5C6D-D8E0-F312-0DB5E38C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A3AD3-A24B-FE1C-F701-C5C18BC4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2D9F6F-9ABD-24DF-AEFA-8B20DCA7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0953C-8C52-4D2A-96CC-855C13A99B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073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97113-9980-CF3D-0E7F-FE3ED0F12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1A1F36D-B51D-18A7-BA26-873CE9DC3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3F0D4D-20EC-B3D0-D9E2-79C53426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57152E-B393-078B-D460-557C1392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AABF7A-CA71-9032-B14B-C4D19F27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6DEC9-F5DA-43B0-84C9-5695A40D088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127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266DA-BD62-01B5-165B-EAB1455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88B86A-CFEE-552A-07CA-40151FA5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4B6EBA-9C6C-F524-AADF-6F68E744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BE15EF-2AF7-0B69-ED54-0A8BF207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41EF8F-A3EF-6833-5A59-AD642920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14E6-6CE0-4F7B-9A13-7E7255C881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915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30EC18-38B4-34AD-5608-04351F23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9F803C-64D7-E9E1-B334-5BA97E77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FD08BE-A140-6532-2784-5D91C19A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99FA09-CDD1-0080-9577-7BF203B8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FD12BB-A502-BA7E-9517-D095F43D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FB282-09E1-4519-B747-D2E5A67C24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61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F395D-6AA8-D035-C116-4AD0F73E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396584-8694-55F5-EF7E-9AE917D7D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AF47BB-8139-58CB-3F86-4EE6BA1FD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99A0E7-1B35-52B1-8640-6239CCD7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ADC85F-B262-1BA7-9D14-9DCD97D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B8E5B7-CD87-39C3-0F15-388F6EBB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ACCE-FFE0-44BE-BBB2-1FB1304FAE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9950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5060E-7278-04D9-A36F-877EF557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40B485-83D8-F9FA-B711-F8DB7C7E9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FC38B5-0E71-33CC-EFE1-B6D7AB3C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5811B4-BEFE-4FB8-6C1C-24511EF23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55D567-2257-2821-CE63-F3134A945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279008-86D1-AC8B-73A0-9C883235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EEB0B40-6D43-CE97-D31C-120B9DD1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31939-F919-7DFE-DDC5-78DEA433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7E4E3-E6C1-4145-9878-3917236070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3491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9CB123-6273-7213-65D6-EB31B5DB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4BC8D9-0C5E-8015-E2F5-6EC5524E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1C6D66-AAC3-987A-9613-B9742E76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D36271-B56E-F583-AEE8-D1FFAB2C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B499F-782C-4A71-90B9-6DF516B104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1975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3C54BB0-CB02-2ECB-6C22-70D95E43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24958A7-DB26-D44B-1D15-DEF9DCA7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AE86D4-5383-8B6E-93F1-DD63F940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E654E-DCAB-4276-BDBA-7161FB5567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858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5E7034-A868-AA91-1547-87FB3268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A4501B-5042-2796-D32B-6E64C1D6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28EDB1-24EC-626E-47DA-1BEAAA49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88DD5F-46A3-0D03-1F31-2B0AE87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9B88B5-47E5-B829-FEB9-37D6A047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074913-E656-32B6-E683-0988D336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5AD8-233C-42A2-A3DB-9C8B03C80E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69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EB8A6-40CF-0B53-2D12-746E044A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F28EEE-89BD-98F3-6DD4-1FB3FEC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F64AF8-4F3A-A6CB-3BAE-2E7E371F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7AE0D-8B24-80E8-C475-5592FE54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0169FB-2130-7543-2122-16F32F06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1E95C-9A66-4976-96A4-F614239431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846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D8048-C4D8-5E68-C360-660059E1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5F2B6F-1D3B-646C-3BFC-A404879D1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0F0050-AC0D-8DF5-3122-F1D6701D2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6B5887-FB43-2BE5-4267-53B8E505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8EA61F-DCAF-2F64-C17C-B1ECDD55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D89F61-45D0-406E-666E-5FD53317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4344-D3ED-431E-8483-626A599E59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404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C83AC8-6847-CA76-BB42-8FFADE7D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5793B9-3C66-8920-ED8B-BF7051D09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420B17-B5E6-F761-C455-B691197F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132E9-A4D4-7EB6-501B-8C683F83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BE6204-9223-0F52-772C-0F4A0646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6729-70C3-436B-92A0-EBB580B28E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4930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133E4F2-B008-E115-CEA7-D0F19C577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C5C8F4B-F20C-9093-3FCC-94BDA2D1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86934C-2E81-48E6-52DA-33CDD391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D2DEB3-1FC0-7E05-5C17-85F7639D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C6A537-B5D3-31C7-DCE6-6392C26B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43CF-EDB6-451D-9800-6AED3F8248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544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571F5-6E0D-6C0A-DAE7-74C27E70D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A68700-0A9C-3432-F430-EED17AAFC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C18044-156C-085A-A206-02A7D79A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0BBA45-2753-F94E-5BA9-4CF49DFC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0F3EA-9515-F128-E34B-FE7A93C2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5A94-41B5-4C62-91F6-FADDBDB9451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5461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6F700-6E10-B606-41BB-4D71F8BB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FBB65C-F423-A698-9EB3-19D4502B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732D87-2A7E-5E61-CB5B-02ADB5FA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6EE500-98E3-F3B1-4BE9-67D3B41C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A738E3-69D7-4F09-98F0-F6FE200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32EAC-243F-471C-986C-CB433AEDA8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5677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0453A7-061E-388B-54FD-AC0F9D8F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90A571-FD53-1A4E-E1F1-816BB761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30C305-F918-3A34-6C4C-1BB1B4CF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439056-E727-6F96-80A1-EE466401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1FC723-541B-E731-D7F4-6AD2C7CE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6D37B-B65C-4689-BE2A-34479C8EA6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21012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4CDBFF-879C-0B8C-D013-C7ED3860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0F3404-998B-3BA9-FA58-9741989A2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856A20-29F6-CF4F-DC40-31CBF68D7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CB455D-34CE-0697-8C66-C0D96D91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121D89-C360-F01C-684A-8D320C5A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AADEFF-43BC-456F-2A18-ADB4929D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DC054-BF22-44F2-AF8E-7970F039308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052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15BE8-E39A-FDE0-0BE6-5F6A136F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C4D1B5-E280-77FB-BE41-45F4E6BBE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5D8A06-0A8A-7A0E-F937-39B647FB4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5C5FFF9-CA47-9BCC-2ED7-F27BF23F7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01A946-8CAB-FBF6-F163-93E2A8181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151D4D-2737-D40D-7DC0-4265A909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BEA170-8F4E-8CEA-FC5B-E62B4839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4FAAB8-22E4-4F5B-54A5-FB5141CC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0BBE8-EC07-4084-B266-ED7E82D06D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2667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2CA4D-F419-30EA-1ECE-148B8F58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C0EAF3-2FD6-BD5E-7BC1-6CB354D5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27AC984-A338-AAA0-C643-F5BD431B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2D4ADB-53D3-626E-0911-C9618FE4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5346-C3C6-4009-B2E2-A210FFCBCD8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0989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15C372-5B70-DFA9-4436-4A8F19E0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7A75B6-5FEC-C2E9-6137-70E9EFE9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14F0C7-DB58-658A-E8F5-39CB4D78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8345-C38D-4F24-90A5-91E1FAE1B22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043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214EF-AD3E-B870-108C-AD319407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67F330-D89F-FC4C-C4AF-A5A4011CC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1191EC-C5B2-611F-5258-8A4F65DE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B00219-3534-2B9A-85DE-DAD052C3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491362-52CC-10F9-7724-120DDDC6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E2FB-1566-4D4F-92EF-70E8652C46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5264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DED4C5-2595-7C80-7F18-1890EDCE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8DC0E0-6BFA-3A97-450A-AA813638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AA57A3-490A-90D7-93A0-96F24B285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628960-4294-2CE3-95A0-1481FF9C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B8D2A0-E9E2-CEB5-9C81-B4A92435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3C33F4-F843-8322-95C0-4C5B987B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E798-9F95-4882-9487-144CE2A8BB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291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90D57F-370D-B305-1922-8509F79D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89F5A8-43CE-3AC8-3411-F0DC4F899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377DD5-933E-2468-97B6-3AC54DA6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A61B7B-27B9-E073-3380-BC17DA3D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0A97E3-28B8-CAC7-2665-DF2A3CD5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8387C8-C6B0-07EC-A786-3BA88B5F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9ED5F-E674-4B94-9A37-769CC3B498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6556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888644-E0A7-66FC-A21C-1C895589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EEA877-14A9-3389-9A09-13FA7B1BF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18624F-5657-E780-635C-E664F10B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4A6853-918C-24FE-F2D7-ACDB3A77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2829AC-5B80-A0CA-2437-7754CE11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6D805-27AC-41FA-A33E-F5163E8E428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113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E0CC6A9-2476-7E85-20D8-9579CEC12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F947F7-5569-AB75-6B63-36A92DF5A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E00DA1-ADDF-CA82-C437-8B3BD5EE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85E02E-7C46-733D-4BC2-D332BA2B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230CA1-D212-8DD9-0EA1-B211764B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64DBD-DBB6-4568-87C1-8E5840CBEB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408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CFA450-D7F3-CE27-F47A-9B2AC1AF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F6AB61-42B6-66A9-61B3-DCC618827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B73D0E-5F41-EEDA-180A-1A01556E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9BC773-9BEF-E70E-E72E-4201DF0B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D6CA1D-0A31-14A0-4EEF-4E4F882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037031-3A8F-A065-8CE2-50F7B768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19263-2185-4AD5-9B40-8B251E4C8A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518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6E6846-8583-5075-FCFC-B7344924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290894-C905-4432-0BDB-264E43AD9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E13671-05B8-FDA4-02F0-6BE6AB634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57A70A5-505B-BCE7-6A8F-6E35ADC72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28E9355-87B8-78C8-7AD5-15E3282EF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4EEB1F-FDBF-7FA5-84D5-1DE4E64F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115B744-5764-E45C-F839-19019F53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6385AD-E637-430E-05BF-921115CA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57302-F851-41B4-8A1A-10A89BADBB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993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B5420E-723F-72CC-E92D-E6592A50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B85390-68A3-218D-7F75-CA63B9D7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41D501-3367-6FCA-EE5B-E41748BF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D62F16-4A6A-FA88-3777-34E6CB77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8937-6FA2-4ABE-95F2-95827295DA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807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439882E-B135-CDF2-C9A8-C69B0B76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C37D17-A573-B384-F05A-2A1F6C76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B3EC28-AB81-C45F-5039-1CED5011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8BC96-1AD8-440C-8912-5AD386BFC75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18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CEE8EE-E343-806A-1A9C-B6B87089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A841B7-5598-89FB-FE26-D820A3FF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FFC9CC-63C2-74CC-C1A6-9CD5D1FE2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93E84B-869C-E328-DB3F-A1C55259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15EFD5-DC68-D897-D261-BD13BFF3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4252F3-62C9-9788-FBE3-13A579AF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7F970-25A6-4BF6-BD2F-40422D8AA4A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8980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982B2-4499-2FA1-6063-FD5945BA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BEA52C-47A6-FA0B-07B3-0ACDFC03D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66B1D1-6600-AA7F-93E1-65711746D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66A6C9-FFA1-C608-4E01-D3E1C084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7BDFF-17C8-BD6F-C5EE-7089311A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625FAB-40B0-0506-F020-0121E015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3204A-A5C1-43A4-A8E3-24FDD73B17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10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E304EA43-B639-84E5-4110-EAC4432D4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705E1C5C-BCC0-A791-0EF7-8D20C5B15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D699F429-41E9-95AF-5DF3-50A07744A5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6C5FEA8E-FCD7-2262-BAF4-6B1DC482DA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5126" name="Rectangle 6">
            <a:extLst>
              <a:ext uri="{FF2B5EF4-FFF2-40B4-BE49-F238E27FC236}">
                <a16:creationId xmlns="" xmlns:a16="http://schemas.microsoft.com/office/drawing/2014/main" id="{DF925E54-B3DC-36F6-3597-42604D873F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44BEC-F874-406E-B8BB-519E4C197F7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1D343985-52C7-C78F-DF56-3B69811B8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2A412C08-E391-0508-D698-8052F7493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="" xmlns:a16="http://schemas.microsoft.com/office/drawing/2014/main" id="{17AB9529-5E90-6843-96F1-84BC123861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8197" name="Rectangle 5">
            <a:extLst>
              <a:ext uri="{FF2B5EF4-FFF2-40B4-BE49-F238E27FC236}">
                <a16:creationId xmlns="" xmlns:a16="http://schemas.microsoft.com/office/drawing/2014/main" id="{D0BC5260-905C-06C3-0A02-42E1D05546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8198" name="Rectangle 6">
            <a:extLst>
              <a:ext uri="{FF2B5EF4-FFF2-40B4-BE49-F238E27FC236}">
                <a16:creationId xmlns="" xmlns:a16="http://schemas.microsoft.com/office/drawing/2014/main" id="{CF26399B-D189-2B9D-98F7-56F262731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134B3-BBBA-4CD5-8D5E-27A3D6EBA67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="" xmlns:a16="http://schemas.microsoft.com/office/drawing/2014/main" id="{23D414F0-6AD3-8139-4545-58176454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="" xmlns:a16="http://schemas.microsoft.com/office/drawing/2014/main" id="{ABB456AC-A1A6-0E94-E4EC-989759FD3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212996" name="Rectangle 4">
            <a:extLst>
              <a:ext uri="{FF2B5EF4-FFF2-40B4-BE49-F238E27FC236}">
                <a16:creationId xmlns="" xmlns:a16="http://schemas.microsoft.com/office/drawing/2014/main" id="{8E0FB424-7EEA-AFF1-05F3-76E92ECFF6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212997" name="Rectangle 5">
            <a:extLst>
              <a:ext uri="{FF2B5EF4-FFF2-40B4-BE49-F238E27FC236}">
                <a16:creationId xmlns="" xmlns:a16="http://schemas.microsoft.com/office/drawing/2014/main" id="{664FCCE3-B2AF-8A77-A931-416E46B974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212998" name="Rectangle 6">
            <a:extLst>
              <a:ext uri="{FF2B5EF4-FFF2-40B4-BE49-F238E27FC236}">
                <a16:creationId xmlns="" xmlns:a16="http://schemas.microsoft.com/office/drawing/2014/main" id="{AD35A870-270E-C373-B441-DCC3B0777F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F6E70E-E5DF-453C-B4A2-0C9556F6703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0425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екция 2. Тема Этнопсихология и ее место в системе наук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r>
              <a:rPr lang="ru-RU" sz="2000" b="1" i="1" dirty="0"/>
              <a:t>Цель:</a:t>
            </a:r>
            <a:r>
              <a:rPr lang="ru-RU" sz="2000" b="1" dirty="0"/>
              <a:t> познакомить  с </a:t>
            </a:r>
            <a:r>
              <a:rPr lang="ru-RU" sz="2000" b="1" dirty="0" smtClean="0"/>
              <a:t>основами этнопсихологии как современной отрасли психологического знания и определить ее место в системе других отраслей научного знания</a:t>
            </a:r>
            <a:r>
              <a:rPr lang="ru-RU" sz="2000" b="1" i="1"/>
              <a:t/>
            </a:r>
            <a:br>
              <a:rPr lang="ru-RU" sz="2000" b="1" i="1"/>
            </a:br>
            <a:endParaRPr lang="ru-RU" sz="2000" b="1" i="1" smtClean="0"/>
          </a:p>
          <a:p>
            <a:r>
              <a:rPr lang="ru-RU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000" b="1" i="1" dirty="0" smtClean="0"/>
              <a:t>1. Объект, предмет и задачи этнопсихологии.</a:t>
            </a:r>
          </a:p>
          <a:p>
            <a:pPr algn="just"/>
            <a:r>
              <a:rPr lang="ru-RU" sz="2000" b="1" i="1" dirty="0" smtClean="0"/>
              <a:t>2. Понятие психического склада.</a:t>
            </a:r>
          </a:p>
          <a:p>
            <a:pPr algn="just"/>
            <a:r>
              <a:rPr lang="ru-RU" sz="2000" b="1" i="1" dirty="0" smtClean="0"/>
              <a:t>3.Основные разделы этнопсихологии.</a:t>
            </a:r>
          </a:p>
          <a:p>
            <a:pPr algn="just"/>
            <a:r>
              <a:rPr lang="ru-RU" sz="2000" b="1" i="1" dirty="0" smtClean="0"/>
              <a:t>4.Связь этнопсихологии с другими науками.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683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="" xmlns:a16="http://schemas.microsoft.com/office/drawing/2014/main" id="{5386664F-9461-5E52-66EB-3799FFA49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altLang="en-US" sz="4000" b="1"/>
              <a:t>Связь этнопсихологии с </a:t>
            </a:r>
            <a:br>
              <a:rPr lang="ru-RU" altLang="en-US" sz="4000" b="1"/>
            </a:br>
            <a:r>
              <a:rPr lang="ru-RU" altLang="en-US" sz="4000" b="1"/>
              <a:t>другими науками</a:t>
            </a:r>
            <a:r>
              <a:rPr lang="ru-RU" altLang="en-US" sz="4000"/>
              <a:t> </a:t>
            </a:r>
          </a:p>
        </p:txBody>
      </p:sp>
      <p:sp>
        <p:nvSpPr>
          <p:cNvPr id="20485" name="AutoShape 5">
            <a:extLst>
              <a:ext uri="{FF2B5EF4-FFF2-40B4-BE49-F238E27FC236}">
                <a16:creationId xmlns="" xmlns:a16="http://schemas.microsoft.com/office/drawing/2014/main" id="{6C25EE21-A7DA-BBDF-AE29-79CBB167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349500"/>
            <a:ext cx="2376487" cy="5762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>
            <a:extLst>
              <a:ext uri="{FF2B5EF4-FFF2-40B4-BE49-F238E27FC236}">
                <a16:creationId xmlns="" xmlns:a16="http://schemas.microsoft.com/office/drawing/2014/main" id="{DC0CDED5-563F-13E0-B447-CB44B5833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13100"/>
            <a:ext cx="2376487" cy="5762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>
            <a:extLst>
              <a:ext uri="{FF2B5EF4-FFF2-40B4-BE49-F238E27FC236}">
                <a16:creationId xmlns="" xmlns:a16="http://schemas.microsoft.com/office/drawing/2014/main" id="{F53E86FF-95FD-FA52-9388-0A1165AD5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076700"/>
            <a:ext cx="2376487" cy="5762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>
            <a:extLst>
              <a:ext uri="{FF2B5EF4-FFF2-40B4-BE49-F238E27FC236}">
                <a16:creationId xmlns="" xmlns:a16="http://schemas.microsoft.com/office/drawing/2014/main" id="{36B156E2-CC28-5037-69E0-9B07098E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941888"/>
            <a:ext cx="2376487" cy="719137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3">
            <a:extLst>
              <a:ext uri="{FF2B5EF4-FFF2-40B4-BE49-F238E27FC236}">
                <a16:creationId xmlns="" xmlns:a16="http://schemas.microsoft.com/office/drawing/2014/main" id="{33A8618F-BC23-BF65-4BE5-E07E0AF90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492375"/>
            <a:ext cx="2376488" cy="5762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14">
            <a:extLst>
              <a:ext uri="{FF2B5EF4-FFF2-40B4-BE49-F238E27FC236}">
                <a16:creationId xmlns="" xmlns:a16="http://schemas.microsoft.com/office/drawing/2014/main" id="{33AE7257-48D8-6C82-9B11-926FDBCC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357563"/>
            <a:ext cx="2376488" cy="576262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AutoShape 15">
            <a:extLst>
              <a:ext uri="{FF2B5EF4-FFF2-40B4-BE49-F238E27FC236}">
                <a16:creationId xmlns="" xmlns:a16="http://schemas.microsoft.com/office/drawing/2014/main" id="{1053B433-9D09-DF23-3F73-8CA153E7E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219575"/>
            <a:ext cx="2376488" cy="5762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AutoShape 16">
            <a:extLst>
              <a:ext uri="{FF2B5EF4-FFF2-40B4-BE49-F238E27FC236}">
                <a16:creationId xmlns="" xmlns:a16="http://schemas.microsoft.com/office/drawing/2014/main" id="{677830DD-E3C2-9BA4-5868-C4A746B4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084763"/>
            <a:ext cx="2376488" cy="576262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7">
            <a:extLst>
              <a:ext uri="{FF2B5EF4-FFF2-40B4-BE49-F238E27FC236}">
                <a16:creationId xmlns="" xmlns:a16="http://schemas.microsoft.com/office/drawing/2014/main" id="{CA36629B-8BAB-1AC6-EF52-6E4F3458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368550"/>
            <a:ext cx="1423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Философия</a:t>
            </a:r>
          </a:p>
        </p:txBody>
      </p:sp>
      <p:sp>
        <p:nvSpPr>
          <p:cNvPr id="20498" name="Text Box 18">
            <a:extLst>
              <a:ext uri="{FF2B5EF4-FFF2-40B4-BE49-F238E27FC236}">
                <a16:creationId xmlns="" xmlns:a16="http://schemas.microsoft.com/office/drawing/2014/main" id="{A13E1074-2F35-A8D8-201B-5A1C21B7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563813"/>
            <a:ext cx="1455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Социология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="" xmlns:a16="http://schemas.microsoft.com/office/drawing/2014/main" id="{BEF04F20-B826-AF61-2ADC-5DFF4D7B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8453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Культурология</a:t>
            </a:r>
          </a:p>
        </p:txBody>
      </p:sp>
      <p:sp>
        <p:nvSpPr>
          <p:cNvPr id="20500" name="Text Box 20">
            <a:extLst>
              <a:ext uri="{FF2B5EF4-FFF2-40B4-BE49-F238E27FC236}">
                <a16:creationId xmlns="" xmlns:a16="http://schemas.microsoft.com/office/drawing/2014/main" id="{34191AE7-96B9-FA26-FF80-EF55773F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4149725"/>
            <a:ext cx="1484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Этнография</a:t>
            </a:r>
          </a:p>
        </p:txBody>
      </p:sp>
      <p:sp>
        <p:nvSpPr>
          <p:cNvPr id="20501" name="Text Box 21">
            <a:extLst>
              <a:ext uri="{FF2B5EF4-FFF2-40B4-BE49-F238E27FC236}">
                <a16:creationId xmlns="" xmlns:a16="http://schemas.microsoft.com/office/drawing/2014/main" id="{F4167E1D-CBA5-7502-32A4-DA7FE8C63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948238"/>
            <a:ext cx="1554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Социальная </a:t>
            </a:r>
          </a:p>
          <a:p>
            <a:r>
              <a:rPr lang="ru-RU" altLang="en-US"/>
              <a:t>психология</a:t>
            </a:r>
          </a:p>
        </p:txBody>
      </p:sp>
      <p:sp>
        <p:nvSpPr>
          <p:cNvPr id="20502" name="Text Box 22">
            <a:extLst>
              <a:ext uri="{FF2B5EF4-FFF2-40B4-BE49-F238E27FC236}">
                <a16:creationId xmlns="" xmlns:a16="http://schemas.microsoft.com/office/drawing/2014/main" id="{45C8F37C-0AED-8266-82A1-4CF675A1D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3429000"/>
            <a:ext cx="1303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Этнология</a:t>
            </a:r>
          </a:p>
        </p:txBody>
      </p:sp>
      <p:sp>
        <p:nvSpPr>
          <p:cNvPr id="20503" name="Text Box 23">
            <a:extLst>
              <a:ext uri="{FF2B5EF4-FFF2-40B4-BE49-F238E27FC236}">
                <a16:creationId xmlns="" xmlns:a16="http://schemas.microsoft.com/office/drawing/2014/main" id="{07ABB38C-40B4-A555-8F79-C383FF9BE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292600"/>
            <a:ext cx="1427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Психология</a:t>
            </a:r>
          </a:p>
        </p:txBody>
      </p:sp>
      <p:sp>
        <p:nvSpPr>
          <p:cNvPr id="20504" name="Text Box 24">
            <a:extLst>
              <a:ext uri="{FF2B5EF4-FFF2-40B4-BE49-F238E27FC236}">
                <a16:creationId xmlns="" xmlns:a16="http://schemas.microsoft.com/office/drawing/2014/main" id="{AEA995D2-1AC9-0F50-AB8F-1D8821EC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5156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История</a:t>
            </a:r>
          </a:p>
        </p:txBody>
      </p:sp>
      <p:sp>
        <p:nvSpPr>
          <p:cNvPr id="20505" name="Line 25">
            <a:extLst>
              <a:ext uri="{FF2B5EF4-FFF2-40B4-BE49-F238E27FC236}">
                <a16:creationId xmlns="" xmlns:a16="http://schemas.microsoft.com/office/drawing/2014/main" id="{7BF171A6-B529-1603-FA10-436CDF0FF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29257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6">
            <a:extLst>
              <a:ext uri="{FF2B5EF4-FFF2-40B4-BE49-F238E27FC236}">
                <a16:creationId xmlns="" xmlns:a16="http://schemas.microsoft.com/office/drawing/2014/main" id="{CBD28CE9-9642-2C81-10AA-01C58D26E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>
            <a:extLst>
              <a:ext uri="{FF2B5EF4-FFF2-40B4-BE49-F238E27FC236}">
                <a16:creationId xmlns="" xmlns:a16="http://schemas.microsoft.com/office/drawing/2014/main" id="{8ACCF6F1-DE74-B501-D1A0-3D4AF8CA1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46529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8">
            <a:extLst>
              <a:ext uri="{FF2B5EF4-FFF2-40B4-BE49-F238E27FC236}">
                <a16:creationId xmlns="" xmlns:a16="http://schemas.microsoft.com/office/drawing/2014/main" id="{FCCFA4B4-ADDD-8456-6757-612574E62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27098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>
            <a:extLst>
              <a:ext uri="{FF2B5EF4-FFF2-40B4-BE49-F238E27FC236}">
                <a16:creationId xmlns="" xmlns:a16="http://schemas.microsoft.com/office/drawing/2014/main" id="{731FCF81-BB6E-466D-0DA9-98A0679D8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0686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>
            <a:extLst>
              <a:ext uri="{FF2B5EF4-FFF2-40B4-BE49-F238E27FC236}">
                <a16:creationId xmlns="" xmlns:a16="http://schemas.microsoft.com/office/drawing/2014/main" id="{91FD12D9-D7A2-F356-5F90-716FA89DD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1">
            <a:extLst>
              <a:ext uri="{FF2B5EF4-FFF2-40B4-BE49-F238E27FC236}">
                <a16:creationId xmlns="" xmlns:a16="http://schemas.microsoft.com/office/drawing/2014/main" id="{ADD3FB84-F166-ECBE-D423-B7D6C851A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2">
            <a:extLst>
              <a:ext uri="{FF2B5EF4-FFF2-40B4-BE49-F238E27FC236}">
                <a16:creationId xmlns="" xmlns:a16="http://schemas.microsoft.com/office/drawing/2014/main" id="{3A768323-32C5-673C-1118-F784D1198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537368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3" name="Picture 33">
            <a:extLst>
              <a:ext uri="{FF2B5EF4-FFF2-40B4-BE49-F238E27FC236}">
                <a16:creationId xmlns="" xmlns:a16="http://schemas.microsoft.com/office/drawing/2014/main" id="{37C41179-CAEA-1E1B-587D-2DF1570B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1871663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0"/>
            <a:ext cx="878497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475917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>
            <a:extLst>
              <a:ext uri="{FF2B5EF4-FFF2-40B4-BE49-F238E27FC236}">
                <a16:creationId xmlns="" xmlns:a16="http://schemas.microsoft.com/office/drawing/2014/main" id="{334F3E30-7B45-CD23-7444-78ABCA33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16113"/>
            <a:ext cx="7345362" cy="2447925"/>
          </a:xfrm>
          <a:prstGeom prst="flowChartPunched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>
            <a:extLst>
              <a:ext uri="{FF2B5EF4-FFF2-40B4-BE49-F238E27FC236}">
                <a16:creationId xmlns="" xmlns:a16="http://schemas.microsoft.com/office/drawing/2014/main" id="{03A4712C-6016-DDE1-D419-F54E23E34F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58888" y="4651375"/>
            <a:ext cx="1009650" cy="1800225"/>
          </a:xfrm>
          <a:prstGeom prst="flowChartOffpageConnec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14">
            <a:extLst>
              <a:ext uri="{FF2B5EF4-FFF2-40B4-BE49-F238E27FC236}">
                <a16:creationId xmlns="" xmlns:a16="http://schemas.microsoft.com/office/drawing/2014/main" id="{4CE0574D-C8EE-5A59-E36F-A7688B0F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72100"/>
            <a:ext cx="1171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dirty="0" smtClean="0"/>
              <a:t>Объект и предмет</a:t>
            </a:r>
            <a:endParaRPr lang="ru-RU" altLang="en-US" dirty="0"/>
          </a:p>
        </p:txBody>
      </p:sp>
      <p:sp>
        <p:nvSpPr>
          <p:cNvPr id="2063" name="Rectangle 15">
            <a:extLst>
              <a:ext uri="{FF2B5EF4-FFF2-40B4-BE49-F238E27FC236}">
                <a16:creationId xmlns="" xmlns:a16="http://schemas.microsoft.com/office/drawing/2014/main" id="{82BA33C6-80F9-07DB-C36E-F946441D6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3563"/>
            <a:ext cx="8229600" cy="850900"/>
          </a:xfrm>
        </p:spPr>
        <p:txBody>
          <a:bodyPr/>
          <a:lstStyle/>
          <a:p>
            <a:r>
              <a:rPr lang="ru-RU" altLang="en-US" sz="4000">
                <a:solidFill>
                  <a:srgbClr val="FF3300"/>
                </a:solidFill>
              </a:rPr>
              <a:t>ПРЕДМЕТ ЭТНОПСИХОЛОГИИ</a:t>
            </a:r>
          </a:p>
        </p:txBody>
      </p:sp>
      <p:sp>
        <p:nvSpPr>
          <p:cNvPr id="2064" name="Text Box 16">
            <a:extLst>
              <a:ext uri="{FF2B5EF4-FFF2-40B4-BE49-F238E27FC236}">
                <a16:creationId xmlns="" xmlns:a16="http://schemas.microsoft.com/office/drawing/2014/main" id="{3B35793C-95DE-6E96-B979-72510AF4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63813"/>
            <a:ext cx="6840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en-US"/>
              <a:t>Этнопсихология – это наука, изучающая закономерности развития и проявления национально-психологических особенностей людей как представителей конкретных этнических общностей, отличающих их друг от друга </a:t>
            </a:r>
          </a:p>
        </p:txBody>
      </p:sp>
      <p:sp>
        <p:nvSpPr>
          <p:cNvPr id="2065" name="Text Box 17">
            <a:extLst>
              <a:ext uri="{FF2B5EF4-FFF2-40B4-BE49-F238E27FC236}">
                <a16:creationId xmlns="" xmlns:a16="http://schemas.microsoft.com/office/drawing/2014/main" id="{7B1C685C-C4F7-A0C7-7DCA-11B0372D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7" y="4402138"/>
            <a:ext cx="57959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en-US" dirty="0" smtClean="0"/>
              <a:t>Объект этнопсихологии – личности, принадлежащие к различном этническим общностям.</a:t>
            </a:r>
          </a:p>
          <a:p>
            <a:pPr algn="just"/>
            <a:r>
              <a:rPr lang="ru-RU" altLang="en-US" dirty="0" smtClean="0"/>
              <a:t>Предмет - общественная психология этнической общности со стороны изучения </a:t>
            </a:r>
            <a:r>
              <a:rPr lang="ru-RU" altLang="en-US" dirty="0"/>
              <a:t>своеобразия проявления и функционирования психики </a:t>
            </a:r>
            <a:r>
              <a:rPr lang="ru-RU" altLang="en-US" dirty="0" smtClean="0"/>
              <a:t>ее представителей</a:t>
            </a:r>
            <a:endParaRPr lang="ru-RU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609B3B6D-0ED0-08A0-B663-B03C47D6E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7848600" cy="136842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>
            <a:extLst>
              <a:ext uri="{FF2B5EF4-FFF2-40B4-BE49-F238E27FC236}">
                <a16:creationId xmlns="" xmlns:a16="http://schemas.microsoft.com/office/drawing/2014/main" id="{F6D59D1F-170B-FC90-32D7-E9A845812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852738"/>
            <a:ext cx="7200900" cy="35290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>
            <a:extLst>
              <a:ext uri="{FF2B5EF4-FFF2-40B4-BE49-F238E27FC236}">
                <a16:creationId xmlns="" xmlns:a16="http://schemas.microsoft.com/office/drawing/2014/main" id="{F407E8D2-BC64-B7FF-265E-20FE2833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1123950"/>
            <a:ext cx="5845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b="1"/>
              <a:t>Общепринятая категория этнической психологии</a:t>
            </a:r>
          </a:p>
          <a:p>
            <a:pPr algn="ctr"/>
            <a:r>
              <a:rPr lang="ru-RU" altLang="en-US" b="1" i="1"/>
              <a:t>«психологический склад нации»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="" xmlns:a16="http://schemas.microsoft.com/office/drawing/2014/main" id="{3EE708E0-FA6C-C3A3-6AA5-14394B9C8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3213100"/>
            <a:ext cx="39163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b="1"/>
              <a:t>«Психологический склад нации»</a:t>
            </a:r>
          </a:p>
          <a:p>
            <a:pPr algn="ctr"/>
            <a:r>
              <a:rPr lang="ru-RU" altLang="en-US" b="1"/>
              <a:t>=</a:t>
            </a:r>
          </a:p>
          <a:p>
            <a:pPr algn="ctr"/>
            <a:r>
              <a:rPr lang="ru-RU" altLang="en-US"/>
              <a:t>«национальный характер»</a:t>
            </a:r>
          </a:p>
          <a:p>
            <a:pPr algn="ctr"/>
            <a:r>
              <a:rPr lang="ru-RU" altLang="en-US" b="1"/>
              <a:t>=</a:t>
            </a:r>
          </a:p>
          <a:p>
            <a:pPr algn="ctr"/>
            <a:r>
              <a:rPr lang="ru-RU" altLang="en-US"/>
              <a:t>«национальное самосознание»</a:t>
            </a:r>
          </a:p>
          <a:p>
            <a:pPr algn="ctr"/>
            <a:r>
              <a:rPr lang="ru-RU" altLang="en-US" b="1"/>
              <a:t>=</a:t>
            </a:r>
          </a:p>
          <a:p>
            <a:pPr algn="ctr"/>
            <a:r>
              <a:rPr lang="ru-RU" altLang="en-US"/>
              <a:t>«национальная психология »</a:t>
            </a:r>
          </a:p>
          <a:p>
            <a:pPr algn="ctr"/>
            <a:r>
              <a:rPr lang="ru-RU" altLang="en-US" b="1"/>
              <a:t>=</a:t>
            </a:r>
          </a:p>
          <a:p>
            <a:pPr algn="ctr"/>
            <a:r>
              <a:rPr lang="ru-RU" altLang="en-US"/>
              <a:t>«душа народа»</a:t>
            </a:r>
            <a:endParaRPr lang="ru-RU" altLang="en-US" b="1"/>
          </a:p>
        </p:txBody>
      </p:sp>
      <p:pic>
        <p:nvPicPr>
          <p:cNvPr id="10252" name="Picture 12">
            <a:extLst>
              <a:ext uri="{FF2B5EF4-FFF2-40B4-BE49-F238E27FC236}">
                <a16:creationId xmlns="" xmlns:a16="http://schemas.microsoft.com/office/drawing/2014/main" id="{1CFEE4E6-2529-74E6-B6F0-FA9B0D0C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>
            <a:extLst>
              <a:ext uri="{FF2B5EF4-FFF2-40B4-BE49-F238E27FC236}">
                <a16:creationId xmlns="" xmlns:a16="http://schemas.microsoft.com/office/drawing/2014/main" id="{31CE45A9-8A24-4C40-50FD-66E9CCE3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24400"/>
            <a:ext cx="1152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="" xmlns:a16="http://schemas.microsoft.com/office/drawing/2014/main" id="{6F6C8CE1-E1A2-2FA6-9A36-FE28477E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349500"/>
            <a:ext cx="1192213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>
            <a:extLst>
              <a:ext uri="{FF2B5EF4-FFF2-40B4-BE49-F238E27FC236}">
                <a16:creationId xmlns="" xmlns:a16="http://schemas.microsoft.com/office/drawing/2014/main" id="{E33EAA43-4180-5012-D41A-3DAF6EE5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933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>
            <a:extLst>
              <a:ext uri="{FF2B5EF4-FFF2-40B4-BE49-F238E27FC236}">
                <a16:creationId xmlns="" xmlns:a16="http://schemas.microsoft.com/office/drawing/2014/main" id="{8967B61F-7E75-FBA1-8664-96D1963C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238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>
            <a:extLst>
              <a:ext uri="{FF2B5EF4-FFF2-40B4-BE49-F238E27FC236}">
                <a16:creationId xmlns="" xmlns:a16="http://schemas.microsoft.com/office/drawing/2014/main" id="{5BE0D7E3-15E0-FF7A-79CB-A8B2B5E0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4032250" cy="4392612"/>
          </a:xfrm>
          <a:prstGeom prst="plaque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5">
            <a:extLst>
              <a:ext uri="{FF2B5EF4-FFF2-40B4-BE49-F238E27FC236}">
                <a16:creationId xmlns="" xmlns:a16="http://schemas.microsoft.com/office/drawing/2014/main" id="{FF070F73-924E-3344-89DA-26FCE6C2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04813"/>
            <a:ext cx="4032250" cy="4392612"/>
          </a:xfrm>
          <a:prstGeom prst="plaque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299F1455-8F85-9081-988E-B5A25D22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84763"/>
            <a:ext cx="8208963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>
            <a:extLst>
              <a:ext uri="{FF2B5EF4-FFF2-40B4-BE49-F238E27FC236}">
                <a16:creationId xmlns="" xmlns:a16="http://schemas.microsoft.com/office/drawing/2014/main" id="{8556C0D7-5843-6017-F7DF-0D48C7DBD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833438"/>
            <a:ext cx="2757488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en-US"/>
              <a:t>Этнопсихология, по мнению В.П.Зинченко, это наука, изучающая психологические осо-бенности народов и их культуры, процессы формирования инди-видуального этни-ческого самосознания (этнической идентич-ности) и поведения личности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="" xmlns:a16="http://schemas.microsoft.com/office/drawing/2014/main" id="{B6625E95-2E21-8F06-507D-ED983156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152525"/>
            <a:ext cx="30241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en-US"/>
              <a:t>Этническая специфика в определенной степени концентрируется в </a:t>
            </a:r>
            <a:r>
              <a:rPr lang="ru-RU" altLang="en-US">
                <a:solidFill>
                  <a:srgbClr val="FF3300"/>
                </a:solidFill>
              </a:rPr>
              <a:t>историческом опыте</a:t>
            </a:r>
            <a:r>
              <a:rPr lang="ru-RU" altLang="en-US"/>
              <a:t> каждого народа, и усвоение этого опыта есть важнейшее содержание процесса социализации индивида.</a:t>
            </a:r>
          </a:p>
          <a:p>
            <a:pPr algn="r"/>
            <a:r>
              <a:rPr lang="ru-RU" altLang="en-US"/>
              <a:t>Г.М.Андреева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="" xmlns:a16="http://schemas.microsoft.com/office/drawing/2014/main" id="{4014C892-357E-19D4-B73B-C6F3EF3D6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105400"/>
            <a:ext cx="78692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en-US"/>
              <a:t>Своеобразие национальной психологии того или иного народа выражается не в каких-то неповторимых психологических чертах, а в дифференцированном их сочетании, воплощенном в исторических традициях, предписывающих </a:t>
            </a:r>
            <a:r>
              <a:rPr lang="ru-RU" altLang="en-US">
                <a:solidFill>
                  <a:srgbClr val="FF3300"/>
                </a:solidFill>
              </a:rPr>
              <a:t>определенные формы реакций и поведения людей</a:t>
            </a:r>
            <a:r>
              <a:rPr lang="ru-RU" altLang="en-US"/>
              <a:t> в ходе социализации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>
            <a:extLst>
              <a:ext uri="{FF2B5EF4-FFF2-40B4-BE49-F238E27FC236}">
                <a16:creationId xmlns="" xmlns:a16="http://schemas.microsoft.com/office/drawing/2014/main" id="{82ACC497-B893-EF43-9087-FACE7950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0075"/>
            <a:ext cx="2303463" cy="1368425"/>
          </a:xfrm>
          <a:prstGeom prst="rightArrow">
            <a:avLst>
              <a:gd name="adj1" fmla="val 50000"/>
              <a:gd name="adj2" fmla="val 420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5">
            <a:extLst>
              <a:ext uri="{FF2B5EF4-FFF2-40B4-BE49-F238E27FC236}">
                <a16:creationId xmlns="" xmlns:a16="http://schemas.microsoft.com/office/drawing/2014/main" id="{F9A1B986-D046-A498-D685-B641C880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844675"/>
            <a:ext cx="5761037" cy="40322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="" xmlns:a16="http://schemas.microsoft.com/office/drawing/2014/main" id="{97A28404-F093-DF0E-BB89-4B17DADA6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8424862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>
            <a:extLst>
              <a:ext uri="{FF2B5EF4-FFF2-40B4-BE49-F238E27FC236}">
                <a16:creationId xmlns="" xmlns:a16="http://schemas.microsoft.com/office/drawing/2014/main" id="{BE258B01-7223-6EC1-0609-BB24F92E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052513"/>
            <a:ext cx="325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b="1"/>
              <a:t>О Б Щ И Е  З А Д А Ч И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="" xmlns:a16="http://schemas.microsoft.com/office/drawing/2014/main" id="{49FCE387-B007-468F-3A81-A4EC7ECC2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506788"/>
            <a:ext cx="214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Теоретико-</a:t>
            </a:r>
          </a:p>
          <a:p>
            <a:r>
              <a:rPr lang="ru-RU" altLang="en-US"/>
              <a:t>методологические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="" xmlns:a16="http://schemas.microsoft.com/office/drawing/2014/main" id="{14297B49-843A-E9F8-D4FE-9913ED397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492375"/>
            <a:ext cx="51022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Разработка в соответствии с</a:t>
            </a:r>
            <a:r>
              <a:rPr lang="en-US" altLang="en-US"/>
              <a:t> </a:t>
            </a:r>
            <a:r>
              <a:rPr lang="ru-RU" altLang="en-US"/>
              <a:t>требованиями обшей научной методологии и гносеологии проблем </a:t>
            </a:r>
            <a:r>
              <a:rPr lang="ru-RU" altLang="en-US">
                <a:solidFill>
                  <a:srgbClr val="FF3300"/>
                </a:solidFill>
              </a:rPr>
              <a:t>объекта, предмета, методологических принципов,</a:t>
            </a:r>
            <a:r>
              <a:rPr lang="ru-RU" altLang="en-US"/>
              <a:t> исторического развития, категориального аппарата, структуры и взаимосвязи данной дисциплины  со смежными науками и создание социально- психологической методики исследования проблем национально-психологических особенностей людей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="" xmlns:a16="http://schemas.microsoft.com/office/drawing/2014/main" id="{73D66A1F-E3C1-02F2-A7F4-A79598C4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733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>
            <a:extLst>
              <a:ext uri="{FF2B5EF4-FFF2-40B4-BE49-F238E27FC236}">
                <a16:creationId xmlns="" xmlns:a16="http://schemas.microsoft.com/office/drawing/2014/main" id="{EF488848-0E5E-5840-FDF2-40771E7A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1871663" cy="1368425"/>
          </a:xfrm>
          <a:prstGeom prst="rightArrow">
            <a:avLst>
              <a:gd name="adj1" fmla="val 50000"/>
              <a:gd name="adj2" fmla="val 341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>
            <a:extLst>
              <a:ext uri="{FF2B5EF4-FFF2-40B4-BE49-F238E27FC236}">
                <a16:creationId xmlns="" xmlns:a16="http://schemas.microsoft.com/office/drawing/2014/main" id="{86F7C63D-F886-27D9-8384-4760D97B1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41438"/>
            <a:ext cx="6264275" cy="40322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>
            <a:extLst>
              <a:ext uri="{FF2B5EF4-FFF2-40B4-BE49-F238E27FC236}">
                <a16:creationId xmlns="" xmlns:a16="http://schemas.microsoft.com/office/drawing/2014/main" id="{71B6D711-215D-5348-ED3B-088D8241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773238"/>
            <a:ext cx="5878513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Исследование национально-дифференцированных характеристик интеллектуально-познавательной активности людей конкретной национальности, специфических форм взаимодействия, общения и взаимоотношений, выявление закономерностей функционирования и протекания национальных чувств, их динамики и содержания, исследование специфики выражения эмоций и эмоционального поведения представителей конкретных этнических</a:t>
            </a:r>
            <a:r>
              <a:rPr lang="ru-RU" altLang="en-US" i="1"/>
              <a:t> </a:t>
            </a:r>
            <a:r>
              <a:rPr lang="ru-RU" altLang="en-US"/>
              <a:t>общностей, выявление отличительных национально-психологических черт и т.д.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="" xmlns:a16="http://schemas.microsoft.com/office/drawing/2014/main" id="{DA30D9D4-CC64-1133-0C6D-D7A917D8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89275"/>
            <a:ext cx="1849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Аналитические</a:t>
            </a:r>
          </a:p>
        </p:txBody>
      </p:sp>
      <p:pic>
        <p:nvPicPr>
          <p:cNvPr id="13321" name="Picture 9">
            <a:extLst>
              <a:ext uri="{FF2B5EF4-FFF2-40B4-BE49-F238E27FC236}">
                <a16:creationId xmlns="" xmlns:a16="http://schemas.microsoft.com/office/drawing/2014/main" id="{188952C4-B6BA-2BCC-B8F1-F7D97B29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="" xmlns:a16="http://schemas.microsoft.com/office/drawing/2014/main" id="{59B9EB0A-5945-FB84-21EF-02153AFE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652963"/>
            <a:ext cx="14525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extLst>
              <a:ext uri="{FF2B5EF4-FFF2-40B4-BE49-F238E27FC236}">
                <a16:creationId xmlns="" xmlns:a16="http://schemas.microsoft.com/office/drawing/2014/main" id="{CAF63739-D8B2-F3B1-0BE5-1FA9FD60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36838"/>
            <a:ext cx="2017713" cy="1223962"/>
          </a:xfrm>
          <a:prstGeom prst="rightArrow">
            <a:avLst>
              <a:gd name="adj1" fmla="val 50000"/>
              <a:gd name="adj2" fmla="val 412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  Прогностические</a:t>
            </a:r>
          </a:p>
        </p:txBody>
      </p:sp>
      <p:sp>
        <p:nvSpPr>
          <p:cNvPr id="14341" name="AutoShape 5">
            <a:extLst>
              <a:ext uri="{FF2B5EF4-FFF2-40B4-BE49-F238E27FC236}">
                <a16:creationId xmlns="" xmlns:a16="http://schemas.microsoft.com/office/drawing/2014/main" id="{079C86C3-5749-0A49-1647-66F9000B5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41438"/>
            <a:ext cx="6264275" cy="40322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>
            <a:extLst>
              <a:ext uri="{FF2B5EF4-FFF2-40B4-BE49-F238E27FC236}">
                <a16:creationId xmlns="" xmlns:a16="http://schemas.microsoft.com/office/drawing/2014/main" id="{9E3B6DE2-32F4-3A8F-D932-11557FC1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722438"/>
            <a:ext cx="561181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en-US"/>
              <a:t>Выработка научно-обоснованных предположений о возможной динамике влияния этнического сознания и самосознания на национально-психологические особенности людей, изучение специфики психологии многочисленных наций и народностей, социально-психологических условий и своеобразия </a:t>
            </a:r>
            <a:r>
              <a:rPr lang="ru-RU" altLang="en-US">
                <a:solidFill>
                  <a:srgbClr val="FF3300"/>
                </a:solidFill>
              </a:rPr>
              <a:t>межнациональных отношений</a:t>
            </a:r>
            <a:r>
              <a:rPr lang="ru-RU" altLang="en-US"/>
              <a:t>, обоснование основных направлений учета и использования национально-психологических особенностей людей в интересах работы с ними, </a:t>
            </a:r>
            <a:r>
              <a:rPr lang="ru-RU" altLang="en-US">
                <a:solidFill>
                  <a:srgbClr val="FF3300"/>
                </a:solidFill>
              </a:rPr>
              <a:t>прогнозирование развития различных социальных процессов</a:t>
            </a:r>
            <a:r>
              <a:rPr lang="ru-RU" altLang="en-US"/>
              <a:t>. 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="" xmlns:a16="http://schemas.microsoft.com/office/drawing/2014/main" id="{F113238B-B0FF-8E0A-0048-B7347A4E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270033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="" xmlns:a16="http://schemas.microsoft.com/office/drawing/2014/main" id="{6DA95F1E-8454-B149-B389-6D80BE4E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>
            <a:extLst>
              <a:ext uri="{FF2B5EF4-FFF2-40B4-BE49-F238E27FC236}">
                <a16:creationId xmlns="" xmlns:a16="http://schemas.microsoft.com/office/drawing/2014/main" id="{64DC9D6F-AD65-EFE1-4CB6-DBDE245E8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1871663" cy="1368425"/>
          </a:xfrm>
          <a:prstGeom prst="rightArrow">
            <a:avLst>
              <a:gd name="adj1" fmla="val 50000"/>
              <a:gd name="adj2" fmla="val 341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5">
            <a:extLst>
              <a:ext uri="{FF2B5EF4-FFF2-40B4-BE49-F238E27FC236}">
                <a16:creationId xmlns="" xmlns:a16="http://schemas.microsoft.com/office/drawing/2014/main" id="{A3018972-9A20-7704-39E8-02AB08B3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41438"/>
            <a:ext cx="6264275" cy="40322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>
            <a:extLst>
              <a:ext uri="{FF2B5EF4-FFF2-40B4-BE49-F238E27FC236}">
                <a16:creationId xmlns="" xmlns:a16="http://schemas.microsoft.com/office/drawing/2014/main" id="{0E092408-98B9-ECFD-2BBE-E2F2AC23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1649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Практические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52F45802-5E04-2788-812C-69E62510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420938"/>
            <a:ext cx="56324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Разработка и внедрение </a:t>
            </a:r>
            <a:r>
              <a:rPr lang="ru-RU" altLang="en-US">
                <a:solidFill>
                  <a:srgbClr val="FF3300"/>
                </a:solidFill>
              </a:rPr>
              <a:t>рекомендаций с учетом этнической психологии</a:t>
            </a:r>
            <a:r>
              <a:rPr lang="ru-RU" altLang="en-US"/>
              <a:t>, направленных на повышение эффективности управленческой деятельности и решения практических задач, вытекающих из нее.   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="" xmlns:a16="http://schemas.microsoft.com/office/drawing/2014/main" id="{F4697EB9-ECA2-F77A-279C-62603F20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419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="" xmlns:a16="http://schemas.microsoft.com/office/drawing/2014/main" id="{2ED9C7D3-F694-CE59-28A0-CE4DA434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37084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>
            <a:extLst>
              <a:ext uri="{FF2B5EF4-FFF2-40B4-BE49-F238E27FC236}">
                <a16:creationId xmlns="" xmlns:a16="http://schemas.microsoft.com/office/drawing/2014/main" id="{89AB9DB8-9AE2-9B4E-F244-379BDE7C5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79463"/>
            <a:ext cx="8229600" cy="635000"/>
          </a:xfrm>
        </p:spPr>
        <p:txBody>
          <a:bodyPr/>
          <a:lstStyle/>
          <a:p>
            <a:r>
              <a:rPr lang="ru-RU" altLang="en-US" sz="3600">
                <a:solidFill>
                  <a:srgbClr val="FF3300"/>
                </a:solidFill>
              </a:rPr>
              <a:t>Разделы этнопсихологии</a:t>
            </a:r>
          </a:p>
        </p:txBody>
      </p:sp>
      <p:sp>
        <p:nvSpPr>
          <p:cNvPr id="17416" name="AutoShape 8">
            <a:extLst>
              <a:ext uri="{FF2B5EF4-FFF2-40B4-BE49-F238E27FC236}">
                <a16:creationId xmlns="" xmlns:a16="http://schemas.microsoft.com/office/drawing/2014/main" id="{00031CC4-72DA-4312-5768-F965ECBD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982788"/>
            <a:ext cx="4681538" cy="5746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9">
            <a:extLst>
              <a:ext uri="{FF2B5EF4-FFF2-40B4-BE49-F238E27FC236}">
                <a16:creationId xmlns="" xmlns:a16="http://schemas.microsoft.com/office/drawing/2014/main" id="{46FFCCAB-32BF-8E58-E6B4-E7BC76E7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2001838"/>
            <a:ext cx="369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/>
              <a:t>Разделы этнопсихологии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="" xmlns:a16="http://schemas.microsoft.com/office/drawing/2014/main" id="{AE16888D-11E3-CE16-7975-FD422F3E6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90850"/>
            <a:ext cx="3311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>
            <a:extLst>
              <a:ext uri="{FF2B5EF4-FFF2-40B4-BE49-F238E27FC236}">
                <a16:creationId xmlns="" xmlns:a16="http://schemas.microsoft.com/office/drawing/2014/main" id="{F71C6642-F744-5A78-BC13-C8BFC884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198813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Общая этнопсихология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="" xmlns:a16="http://schemas.microsoft.com/office/drawing/2014/main" id="{E727C4C7-72A8-EE14-6C54-715D0D56E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71938"/>
            <a:ext cx="3311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>
            <a:extLst>
              <a:ext uri="{FF2B5EF4-FFF2-40B4-BE49-F238E27FC236}">
                <a16:creationId xmlns="" xmlns:a16="http://schemas.microsoft.com/office/drawing/2014/main" id="{E7233CB1-FC20-328C-E103-52BB661E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79900"/>
            <a:ext cx="321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Прикладная этнопсихология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="" xmlns:a16="http://schemas.microsoft.com/office/drawing/2014/main" id="{03828CC3-409D-6E51-D411-57194A32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80000"/>
            <a:ext cx="3311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15">
            <a:extLst>
              <a:ext uri="{FF2B5EF4-FFF2-40B4-BE49-F238E27FC236}">
                <a16:creationId xmlns="" xmlns:a16="http://schemas.microsoft.com/office/drawing/2014/main" id="{A386D9FC-48CE-3480-1E3A-B4190FF6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287963"/>
            <a:ext cx="335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Специальная этнопсихология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="" xmlns:a16="http://schemas.microsoft.com/office/drawing/2014/main" id="{AD396E07-6D46-5690-C8FF-BAFD7152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990850"/>
            <a:ext cx="37433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7">
            <a:extLst>
              <a:ext uri="{FF2B5EF4-FFF2-40B4-BE49-F238E27FC236}">
                <a16:creationId xmlns="" xmlns:a16="http://schemas.microsoft.com/office/drawing/2014/main" id="{BE087694-D4A5-CB38-031F-ECE327F38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198813"/>
            <a:ext cx="3754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Психологическая этнопсихология</a:t>
            </a:r>
          </a:p>
        </p:txBody>
      </p:sp>
      <p:sp>
        <p:nvSpPr>
          <p:cNvPr id="17426" name="Rectangle 18">
            <a:extLst>
              <a:ext uri="{FF2B5EF4-FFF2-40B4-BE49-F238E27FC236}">
                <a16:creationId xmlns="" xmlns:a16="http://schemas.microsoft.com/office/drawing/2014/main" id="{57205FB7-4443-1D5A-FA91-1B648BB3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070350"/>
            <a:ext cx="37433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19">
            <a:extLst>
              <a:ext uri="{FF2B5EF4-FFF2-40B4-BE49-F238E27FC236}">
                <a16:creationId xmlns="" xmlns:a16="http://schemas.microsoft.com/office/drawing/2014/main" id="{379346BE-48C6-8F8A-A6A9-A001B6C3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070350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Психология межэтнических отношений</a:t>
            </a:r>
          </a:p>
        </p:txBody>
      </p:sp>
      <p:sp>
        <p:nvSpPr>
          <p:cNvPr id="17428" name="Rectangle 20">
            <a:extLst>
              <a:ext uri="{FF2B5EF4-FFF2-40B4-BE49-F238E27FC236}">
                <a16:creationId xmlns="" xmlns:a16="http://schemas.microsoft.com/office/drawing/2014/main" id="{444C8870-293C-92AA-0EC8-DFD98725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086350"/>
            <a:ext cx="37433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1">
            <a:extLst>
              <a:ext uri="{FF2B5EF4-FFF2-40B4-BE49-F238E27FC236}">
                <a16:creationId xmlns="" xmlns:a16="http://schemas.microsoft.com/office/drawing/2014/main" id="{D0235037-FF60-27E8-F8B7-0F097C2D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078413"/>
            <a:ext cx="3451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Сравнительно - культурная</a:t>
            </a:r>
          </a:p>
          <a:p>
            <a:r>
              <a:rPr lang="ru-RU" altLang="en-US"/>
              <a:t>(кросс-культурная) психология</a:t>
            </a:r>
          </a:p>
        </p:txBody>
      </p:sp>
      <p:sp>
        <p:nvSpPr>
          <p:cNvPr id="17430" name="Line 22">
            <a:extLst>
              <a:ext uri="{FF2B5EF4-FFF2-40B4-BE49-F238E27FC236}">
                <a16:creationId xmlns="" xmlns:a16="http://schemas.microsoft.com/office/drawing/2014/main" id="{048928CE-B201-1002-0291-D52C0D4061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2557463"/>
            <a:ext cx="9366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>
            <a:extLst>
              <a:ext uri="{FF2B5EF4-FFF2-40B4-BE49-F238E27FC236}">
                <a16:creationId xmlns="" xmlns:a16="http://schemas.microsoft.com/office/drawing/2014/main" id="{C19130AE-62F5-0100-4618-08968A618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709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>
            <a:extLst>
              <a:ext uri="{FF2B5EF4-FFF2-40B4-BE49-F238E27FC236}">
                <a16:creationId xmlns="" xmlns:a16="http://schemas.microsoft.com/office/drawing/2014/main" id="{3765F539-302C-B65F-632A-51EE857D1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791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>
            <a:extLst>
              <a:ext uri="{FF2B5EF4-FFF2-40B4-BE49-F238E27FC236}">
                <a16:creationId xmlns="" xmlns:a16="http://schemas.microsoft.com/office/drawing/2014/main" id="{367EEF7B-4E75-DF1E-3463-10BFC2230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2557463"/>
            <a:ext cx="11525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>
            <a:extLst>
              <a:ext uri="{FF2B5EF4-FFF2-40B4-BE49-F238E27FC236}">
                <a16:creationId xmlns="" xmlns:a16="http://schemas.microsoft.com/office/drawing/2014/main" id="{21CE6893-AF5B-E049-D59F-311CAEB07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3709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>
            <a:extLst>
              <a:ext uri="{FF2B5EF4-FFF2-40B4-BE49-F238E27FC236}">
                <a16:creationId xmlns="" xmlns:a16="http://schemas.microsoft.com/office/drawing/2014/main" id="{F817D700-3DE1-C7DC-8371-BF4ED0198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4791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36" name="Picture 28">
            <a:extLst>
              <a:ext uri="{FF2B5EF4-FFF2-40B4-BE49-F238E27FC236}">
                <a16:creationId xmlns="" xmlns:a16="http://schemas.microsoft.com/office/drawing/2014/main" id="{1F658B82-9DD2-44AB-7F2D-19611E56F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76250"/>
            <a:ext cx="22320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7" name="Picture 29">
            <a:extLst>
              <a:ext uri="{FF2B5EF4-FFF2-40B4-BE49-F238E27FC236}">
                <a16:creationId xmlns="" xmlns:a16="http://schemas.microsoft.com/office/drawing/2014/main" id="{BC5D42CA-B5DD-FECA-ED55-C3569F194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96975"/>
            <a:ext cx="23399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429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Специальное оформление</vt:lpstr>
      <vt:lpstr>1_Специальное оформление</vt:lpstr>
      <vt:lpstr>Оформление по умолчанию</vt:lpstr>
      <vt:lpstr>Лекция 2. Тема Этнопсихология и ее место в системе наук  </vt:lpstr>
      <vt:lpstr>ПРЕДМЕТ ЭТНОПСИХОЛОГИИ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Разделы этнопсихологии</vt:lpstr>
      <vt:lpstr>Связь этнопсихологии с  другими науками 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MASTER</cp:lastModifiedBy>
  <cp:revision>28</cp:revision>
  <dcterms:created xsi:type="dcterms:W3CDTF">2015-01-24T05:32:48Z</dcterms:created>
  <dcterms:modified xsi:type="dcterms:W3CDTF">2025-02-09T13:29:47Z</dcterms:modified>
</cp:coreProperties>
</file>